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CCFF"/>
    <a:srgbClr val="FF99FF"/>
    <a:srgbClr val="FF3399"/>
    <a:srgbClr val="FFCCFF"/>
    <a:srgbClr val="FFFF66"/>
    <a:srgbClr val="F6910A"/>
    <a:srgbClr val="FF9933"/>
    <a:srgbClr val="FF5050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A8018-3860-4043-B47B-CB1A514FB747}" type="datetimeFigureOut">
              <a:rPr lang="en-US" smtClean="0"/>
              <a:pPr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9A6EB-920C-4846-B6A6-44A1C94DDF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Il-5ljFlpI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i8VW4xKciQ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kXDWQygG2A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8TD-0cclxv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Il-5ljFlpI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Broadway" pitchFamily="82" charset="0"/>
              </a:rPr>
              <a:t>Spanish Project</a:t>
            </a:r>
            <a:endParaRPr lang="en-US" b="1" dirty="0">
              <a:solidFill>
                <a:srgbClr val="7030A0"/>
              </a:solidFill>
              <a:latin typeface="Broadway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7030A0"/>
                </a:solidFill>
                <a:latin typeface="Broadway" pitchFamily="82" charset="0"/>
              </a:rPr>
              <a:t>By:</a:t>
            </a:r>
          </a:p>
          <a:p>
            <a:r>
              <a:rPr lang="en-US" sz="1800" dirty="0" smtClean="0">
                <a:solidFill>
                  <a:srgbClr val="7030A0"/>
                </a:solidFill>
                <a:latin typeface="Broadway" pitchFamily="82" charset="0"/>
              </a:rPr>
              <a:t>Rachel </a:t>
            </a:r>
            <a:r>
              <a:rPr lang="en-US" sz="1800" dirty="0" err="1" smtClean="0">
                <a:solidFill>
                  <a:srgbClr val="7030A0"/>
                </a:solidFill>
                <a:latin typeface="Broadway" pitchFamily="82" charset="0"/>
              </a:rPr>
              <a:t>Santucci</a:t>
            </a:r>
            <a:endParaRPr lang="en-US" sz="1800" dirty="0" smtClean="0">
              <a:solidFill>
                <a:srgbClr val="7030A0"/>
              </a:solidFill>
              <a:latin typeface="Broadway" pitchFamily="82" charset="0"/>
            </a:endParaRPr>
          </a:p>
          <a:p>
            <a:r>
              <a:rPr lang="en-US" sz="1800" dirty="0">
                <a:solidFill>
                  <a:srgbClr val="7030A0"/>
                </a:solidFill>
                <a:latin typeface="Broadway" pitchFamily="82" charset="0"/>
              </a:rPr>
              <a:t>a</a:t>
            </a:r>
            <a:r>
              <a:rPr lang="en-US" sz="1800" dirty="0" smtClean="0">
                <a:solidFill>
                  <a:srgbClr val="7030A0"/>
                </a:solidFill>
                <a:latin typeface="Broadway" pitchFamily="82" charset="0"/>
              </a:rPr>
              <a:t>nd Rachel Arenas</a:t>
            </a:r>
            <a:endParaRPr lang="en-US" sz="1800" dirty="0">
              <a:solidFill>
                <a:srgbClr val="7030A0"/>
              </a:solidFill>
              <a:latin typeface="Broadway" pitchFamily="82" charset="0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  <a:latin typeface="Broadway" pitchFamily="82" charset="0"/>
              </a:rPr>
              <a:t>Venir</a:t>
            </a:r>
            <a:endParaRPr lang="en-US" dirty="0">
              <a:solidFill>
                <a:srgbClr val="00B050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  <a:latin typeface="Broadway" pitchFamily="82" charset="0"/>
              </a:rPr>
              <a:t>Venir</a:t>
            </a:r>
            <a:endParaRPr lang="en-US" dirty="0" smtClean="0">
              <a:solidFill>
                <a:srgbClr val="00B050"/>
              </a:solidFill>
              <a:latin typeface="Broadway" pitchFamily="82" charset="0"/>
            </a:endParaRPr>
          </a:p>
          <a:p>
            <a:pPr>
              <a:buNone/>
            </a:pPr>
            <a:endParaRPr lang="en-US" dirty="0">
              <a:solidFill>
                <a:srgbClr val="00B050"/>
              </a:solidFill>
              <a:latin typeface="Broadway" pitchFamily="82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05000" y="2438400"/>
          <a:ext cx="6096000" cy="1371600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3048000"/>
                <a:gridCol w="30480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FF"/>
                          </a:solidFill>
                          <a:latin typeface="Broadway" pitchFamily="82" charset="0"/>
                        </a:rPr>
                        <a:t>Vengo</a:t>
                      </a:r>
                      <a:endParaRPr lang="en-US" dirty="0">
                        <a:solidFill>
                          <a:srgbClr val="FFFF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FF"/>
                          </a:solidFill>
                          <a:latin typeface="Broadway" pitchFamily="82" charset="0"/>
                        </a:rPr>
                        <a:t>Venimos</a:t>
                      </a:r>
                      <a:endParaRPr lang="en-US" dirty="0">
                        <a:solidFill>
                          <a:srgbClr val="FFFF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FF"/>
                          </a:solidFill>
                          <a:latin typeface="Broadway" pitchFamily="82" charset="0"/>
                        </a:rPr>
                        <a:t>Vienes</a:t>
                      </a:r>
                      <a:endParaRPr lang="en-US" dirty="0">
                        <a:solidFill>
                          <a:srgbClr val="FFFF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FF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FF"/>
                          </a:solidFill>
                          <a:latin typeface="Broadway" pitchFamily="82" charset="0"/>
                        </a:rPr>
                        <a:t>Viene</a:t>
                      </a:r>
                      <a:endParaRPr lang="en-US" dirty="0">
                        <a:solidFill>
                          <a:srgbClr val="FFFF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FF"/>
                          </a:solidFill>
                          <a:latin typeface="Broadway" pitchFamily="82" charset="0"/>
                        </a:rPr>
                        <a:t>Vienen</a:t>
                      </a:r>
                      <a:endParaRPr lang="en-US" dirty="0">
                        <a:solidFill>
                          <a:srgbClr val="FFFF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1676400"/>
            <a:ext cx="5257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dirty="0" smtClean="0">
                <a:solidFill>
                  <a:srgbClr val="7030A0"/>
                </a:solidFill>
                <a:latin typeface="Broadway" pitchFamily="82" charset="0"/>
              </a:rPr>
              <a:t>The</a:t>
            </a:r>
            <a:r>
              <a:rPr lang="en-US" sz="9600" dirty="0" smtClean="0">
                <a:solidFill>
                  <a:srgbClr val="7030A0"/>
                </a:solidFill>
                <a:latin typeface="Broadway" pitchFamily="82" charset="0"/>
              </a:rPr>
              <a:t> </a:t>
            </a:r>
            <a:r>
              <a:rPr lang="en-US" sz="12000" dirty="0" smtClean="0">
                <a:solidFill>
                  <a:srgbClr val="7030A0"/>
                </a:solidFill>
                <a:latin typeface="Broadway" pitchFamily="82" charset="0"/>
              </a:rPr>
              <a:t>End</a:t>
            </a:r>
            <a:r>
              <a:rPr lang="en-US" sz="9600" dirty="0" smtClean="0">
                <a:solidFill>
                  <a:srgbClr val="7030A0"/>
                </a:solidFill>
                <a:latin typeface="Broadway" pitchFamily="82" charset="0"/>
              </a:rPr>
              <a:t>!</a:t>
            </a:r>
            <a:endParaRPr lang="en-US" sz="9600" dirty="0">
              <a:solidFill>
                <a:srgbClr val="7030A0"/>
              </a:solidFill>
              <a:latin typeface="Broadway" pitchFamily="82" charset="0"/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3399"/>
                </a:solidFill>
                <a:latin typeface="Broadway" pitchFamily="82" charset="0"/>
              </a:rPr>
              <a:t>Conjugating Regular Verbs</a:t>
            </a:r>
            <a:endParaRPr lang="en-US" dirty="0">
              <a:solidFill>
                <a:srgbClr val="FF3399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99"/>
                </a:solidFill>
                <a:latin typeface="Broadway" pitchFamily="82" charset="0"/>
              </a:rPr>
              <a:t>Remove the last 2 letters </a:t>
            </a:r>
          </a:p>
          <a:p>
            <a:r>
              <a:rPr lang="en-US" dirty="0" smtClean="0">
                <a:solidFill>
                  <a:srgbClr val="FF3399"/>
                </a:solidFill>
                <a:latin typeface="Broadway" pitchFamily="82" charset="0"/>
              </a:rPr>
              <a:t>Have just the stem remaining </a:t>
            </a:r>
          </a:p>
          <a:p>
            <a:r>
              <a:rPr lang="en-US" dirty="0" smtClean="0">
                <a:solidFill>
                  <a:srgbClr val="FF3399"/>
                </a:solidFill>
                <a:latin typeface="Broadway" pitchFamily="82" charset="0"/>
              </a:rPr>
              <a:t>Conjugate with the following chart: (-</a:t>
            </a:r>
            <a:r>
              <a:rPr lang="en-US" dirty="0" err="1" smtClean="0">
                <a:solidFill>
                  <a:srgbClr val="FF3399"/>
                </a:solidFill>
                <a:latin typeface="Broadway" pitchFamily="82" charset="0"/>
              </a:rPr>
              <a:t>ar</a:t>
            </a:r>
            <a:r>
              <a:rPr lang="en-US" dirty="0" smtClean="0">
                <a:solidFill>
                  <a:srgbClr val="FF3399"/>
                </a:solidFill>
                <a:latin typeface="Broadway" pitchFamily="82" charset="0"/>
              </a:rPr>
              <a:t>)</a:t>
            </a:r>
          </a:p>
          <a:p>
            <a:pPr>
              <a:buNone/>
            </a:pPr>
            <a:endParaRPr lang="en-US" dirty="0">
              <a:solidFill>
                <a:srgbClr val="FF3399"/>
              </a:solidFill>
              <a:latin typeface="Broadway" pitchFamily="8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19200" y="3962400"/>
          <a:ext cx="6477000" cy="157479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38500"/>
                <a:gridCol w="3238500"/>
              </a:tblGrid>
              <a:tr h="524933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99"/>
                          </a:solidFill>
                          <a:latin typeface="Broadway" pitchFamily="82" charset="0"/>
                        </a:rPr>
                        <a:t>-o</a:t>
                      </a:r>
                      <a:endParaRPr lang="en-US" sz="2400" dirty="0">
                        <a:solidFill>
                          <a:srgbClr val="FF3399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99"/>
                          </a:solidFill>
                          <a:latin typeface="Broadway" pitchFamily="82" charset="0"/>
                        </a:rPr>
                        <a:t>-</a:t>
                      </a:r>
                      <a:r>
                        <a:rPr lang="en-US" sz="2400" dirty="0" err="1" smtClean="0">
                          <a:solidFill>
                            <a:srgbClr val="FF3399"/>
                          </a:solidFill>
                          <a:latin typeface="Broadway" pitchFamily="82" charset="0"/>
                        </a:rPr>
                        <a:t>amos</a:t>
                      </a:r>
                      <a:endParaRPr lang="en-US" sz="2400" dirty="0">
                        <a:solidFill>
                          <a:srgbClr val="FF3399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524933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99"/>
                          </a:solidFill>
                          <a:latin typeface="Broadway" pitchFamily="82" charset="0"/>
                        </a:rPr>
                        <a:t>-as</a:t>
                      </a:r>
                      <a:endParaRPr lang="en-US" sz="2400" dirty="0">
                        <a:solidFill>
                          <a:srgbClr val="FF3399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3399"/>
                        </a:solidFill>
                      </a:endParaRPr>
                    </a:p>
                  </a:txBody>
                  <a:tcPr/>
                </a:tc>
              </a:tr>
              <a:tr h="524933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99"/>
                          </a:solidFill>
                          <a:latin typeface="Broadway" pitchFamily="82" charset="0"/>
                        </a:rPr>
                        <a:t>-a</a:t>
                      </a:r>
                      <a:endParaRPr lang="en-US" sz="2400" dirty="0">
                        <a:solidFill>
                          <a:srgbClr val="FF3399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3399"/>
                          </a:solidFill>
                          <a:latin typeface="Broadway" pitchFamily="82" charset="0"/>
                        </a:rPr>
                        <a:t>-an</a:t>
                      </a:r>
                      <a:endParaRPr lang="en-US" sz="2400" dirty="0">
                        <a:solidFill>
                          <a:srgbClr val="FF3399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ircle/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66"/>
                </a:solidFill>
                <a:latin typeface="Broadway" pitchFamily="82" charset="0"/>
              </a:rPr>
              <a:t>Conjugating regular verbs (cont.)</a:t>
            </a:r>
            <a:endParaRPr lang="en-US" dirty="0">
              <a:solidFill>
                <a:srgbClr val="FFFF66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FF66"/>
                </a:solidFill>
                <a:latin typeface="Broadway" pitchFamily="82" charset="0"/>
              </a:rPr>
              <a:t>-</a:t>
            </a:r>
            <a:r>
              <a:rPr lang="en-US" dirty="0" err="1" smtClean="0">
                <a:solidFill>
                  <a:srgbClr val="FFFF66"/>
                </a:solidFill>
                <a:latin typeface="Broadway" pitchFamily="82" charset="0"/>
              </a:rPr>
              <a:t>er</a:t>
            </a:r>
            <a:endParaRPr lang="en-US" dirty="0" smtClean="0">
              <a:solidFill>
                <a:srgbClr val="FFFF66"/>
              </a:solidFill>
              <a:latin typeface="Broadway" pitchFamily="82" charset="0"/>
            </a:endParaRPr>
          </a:p>
          <a:p>
            <a:pPr>
              <a:buNone/>
            </a:pPr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  <a:p>
            <a:pPr>
              <a:buNone/>
            </a:pPr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  <a:p>
            <a:pPr>
              <a:buClr>
                <a:srgbClr val="FFFF00"/>
              </a:buClr>
            </a:pPr>
            <a:r>
              <a:rPr lang="en-US" dirty="0" smtClean="0">
                <a:solidFill>
                  <a:srgbClr val="FFFF66"/>
                </a:solidFill>
                <a:latin typeface="Broadway" pitchFamily="82" charset="0"/>
              </a:rPr>
              <a:t>-</a:t>
            </a:r>
            <a:r>
              <a:rPr lang="en-US" dirty="0" err="1" smtClean="0">
                <a:solidFill>
                  <a:srgbClr val="FFFF66"/>
                </a:solidFill>
                <a:latin typeface="Broadway" pitchFamily="82" charset="0"/>
              </a:rPr>
              <a:t>ir</a:t>
            </a:r>
            <a:endParaRPr lang="en-US" dirty="0" smtClean="0">
              <a:solidFill>
                <a:srgbClr val="FFFF66"/>
              </a:solidFill>
              <a:latin typeface="Broadway" pitchFamily="82" charset="0"/>
            </a:endParaRPr>
          </a:p>
          <a:p>
            <a:pPr>
              <a:buClr>
                <a:srgbClr val="FFFF00"/>
              </a:buClr>
            </a:pPr>
            <a:endParaRPr lang="en-US" dirty="0" smtClean="0">
              <a:solidFill>
                <a:srgbClr val="FFFF66"/>
              </a:solidFill>
              <a:latin typeface="Broadway" pitchFamily="82" charset="0"/>
            </a:endParaRPr>
          </a:p>
          <a:p>
            <a:pPr>
              <a:buClr>
                <a:srgbClr val="FFFF00"/>
              </a:buClr>
            </a:pPr>
            <a:endParaRPr lang="en-US" dirty="0" smtClean="0">
              <a:solidFill>
                <a:srgbClr val="FFFF66"/>
              </a:solidFill>
              <a:latin typeface="Broadway" pitchFamily="82" charset="0"/>
            </a:endParaRPr>
          </a:p>
          <a:p>
            <a:pPr>
              <a:buClr>
                <a:srgbClr val="FFFF00"/>
              </a:buClr>
            </a:pPr>
            <a:endParaRPr lang="en-US" dirty="0" smtClean="0">
              <a:solidFill>
                <a:srgbClr val="FFFF66"/>
              </a:solidFill>
              <a:latin typeface="Broadway" pitchFamily="82" charset="0"/>
            </a:endParaRPr>
          </a:p>
          <a:p>
            <a:pPr>
              <a:buClr>
                <a:srgbClr val="FFFF00"/>
              </a:buClr>
            </a:pPr>
            <a:r>
              <a:rPr lang="en-US" dirty="0" smtClean="0">
                <a:solidFill>
                  <a:srgbClr val="FFFF66"/>
                </a:solidFill>
                <a:latin typeface="Broadway" pitchFamily="82" charset="0"/>
              </a:rPr>
              <a:t>Link: </a:t>
            </a:r>
            <a:r>
              <a:rPr lang="en-US" dirty="0" smtClean="0">
                <a:solidFill>
                  <a:srgbClr val="FFFF66"/>
                </a:solidFill>
                <a:latin typeface="Broadway" pitchFamily="82" charset="0"/>
                <a:hlinkClick r:id="rId3"/>
              </a:rPr>
              <a:t>http://</a:t>
            </a:r>
            <a:r>
              <a:rPr lang="en-US" dirty="0" smtClean="0">
                <a:solidFill>
                  <a:srgbClr val="FFFF66"/>
                </a:solidFill>
                <a:latin typeface="Broadway" pitchFamily="82" charset="0"/>
                <a:hlinkClick r:id="rId3"/>
              </a:rPr>
              <a:t>www.youtube.com/watch?v=Il-5ljFlpIc</a:t>
            </a:r>
            <a:r>
              <a:rPr lang="en-US" dirty="0" smtClean="0">
                <a:solidFill>
                  <a:srgbClr val="FFFF66"/>
                </a:solidFill>
                <a:latin typeface="Broadway" pitchFamily="82" charset="0"/>
              </a:rPr>
              <a:t> </a:t>
            </a:r>
            <a:endParaRPr lang="en-US" dirty="0" smtClean="0">
              <a:solidFill>
                <a:srgbClr val="FFFF66"/>
              </a:solidFill>
              <a:latin typeface="Broadway" pitchFamily="82" charset="0"/>
            </a:endParaRPr>
          </a:p>
          <a:p>
            <a:pPr>
              <a:buNone/>
            </a:pPr>
            <a:endParaRPr lang="en-US" dirty="0">
              <a:solidFill>
                <a:schemeClr val="tx2"/>
              </a:solidFill>
              <a:latin typeface="Broadway" pitchFamily="82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828800" y="1752600"/>
          <a:ext cx="6096000" cy="13716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48000"/>
                <a:gridCol w="30480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-o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</a:t>
                      </a:r>
                      <a:r>
                        <a:rPr lang="en-US" sz="2400" dirty="0" err="1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emos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</a:t>
                      </a:r>
                      <a:r>
                        <a:rPr lang="en-US" sz="2400" dirty="0" err="1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es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FF6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-e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-en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810327" y="3565237"/>
          <a:ext cx="6096000" cy="13716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48000"/>
                <a:gridCol w="30480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-o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</a:t>
                      </a:r>
                      <a:r>
                        <a:rPr lang="en-US" sz="2000" dirty="0" err="1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imos</a:t>
                      </a:r>
                      <a:endParaRPr lang="en-US" sz="20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</a:t>
                      </a:r>
                      <a:r>
                        <a:rPr lang="en-US" sz="2400" dirty="0" err="1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es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FF6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-e</a:t>
                      </a:r>
                      <a:endParaRPr lang="en-US" sz="24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FF66"/>
                          </a:solidFill>
                          <a:latin typeface="Broadway" pitchFamily="82" charset="0"/>
                        </a:rPr>
                        <a:t>-en</a:t>
                      </a:r>
                      <a:endParaRPr lang="en-US" sz="2000" dirty="0">
                        <a:solidFill>
                          <a:srgbClr val="FFFF66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99FF"/>
                </a:solidFill>
                <a:latin typeface="Broadway" pitchFamily="82" charset="0"/>
              </a:rPr>
              <a:t>Ser </a:t>
            </a:r>
            <a:endParaRPr lang="en-US" dirty="0">
              <a:solidFill>
                <a:srgbClr val="FF99FF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99FF"/>
                </a:solidFill>
                <a:latin typeface="Broadway" pitchFamily="82" charset="0"/>
              </a:rPr>
              <a:t>Ser – to be &lt;DOCTOR&gt;</a:t>
            </a:r>
          </a:p>
          <a:p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  <a:p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  <a:p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  <a:p>
            <a:r>
              <a:rPr lang="en-US" dirty="0" smtClean="0">
                <a:solidFill>
                  <a:srgbClr val="FF99FF"/>
                </a:solidFill>
                <a:latin typeface="Broadway" pitchFamily="82" charset="0"/>
              </a:rPr>
              <a:t>Link: </a:t>
            </a:r>
            <a:r>
              <a:rPr lang="en-US" dirty="0" smtClean="0">
                <a:solidFill>
                  <a:srgbClr val="FF99FF"/>
                </a:solidFill>
                <a:latin typeface="Broadway" pitchFamily="82" charset="0"/>
                <a:hlinkClick r:id="rId3"/>
              </a:rPr>
              <a:t>http://www.youtube.com/watch?v=Yi8VW4xKciQ</a:t>
            </a:r>
            <a:r>
              <a:rPr lang="en-US" dirty="0" smtClean="0">
                <a:solidFill>
                  <a:srgbClr val="FF99FF"/>
                </a:solidFill>
                <a:latin typeface="Broadway" pitchFamily="82" charset="0"/>
              </a:rPr>
              <a:t> </a:t>
            </a:r>
            <a:endParaRPr lang="en-US" dirty="0">
              <a:solidFill>
                <a:srgbClr val="FF99FF"/>
              </a:solidFill>
              <a:latin typeface="Broadway" pitchFamily="82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2362200"/>
          <a:ext cx="6096000" cy="13716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99FF"/>
                          </a:solidFill>
                          <a:latin typeface="Broadway" pitchFamily="82" charset="0"/>
                        </a:rPr>
                        <a:t>Soy</a:t>
                      </a:r>
                      <a:endParaRPr lang="en-US" sz="2400" dirty="0">
                        <a:solidFill>
                          <a:srgbClr val="FF99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99FF"/>
                          </a:solidFill>
                          <a:latin typeface="Broadway" pitchFamily="82" charset="0"/>
                        </a:rPr>
                        <a:t>Somos</a:t>
                      </a:r>
                      <a:endParaRPr lang="en-US" sz="2400" dirty="0">
                        <a:solidFill>
                          <a:srgbClr val="FF99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rgbClr val="FF99FF"/>
                          </a:solidFill>
                          <a:latin typeface="Broadway" pitchFamily="82" charset="0"/>
                        </a:rPr>
                        <a:t>Eres</a:t>
                      </a:r>
                      <a:endParaRPr lang="en-US" sz="2400" dirty="0">
                        <a:solidFill>
                          <a:srgbClr val="FF99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rgbClr val="FF99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99FF"/>
                          </a:solidFill>
                          <a:latin typeface="Broadway" pitchFamily="82" charset="0"/>
                        </a:rPr>
                        <a:t>Es</a:t>
                      </a:r>
                      <a:endParaRPr lang="en-US" sz="2400" dirty="0">
                        <a:solidFill>
                          <a:srgbClr val="FF99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99FF"/>
                          </a:solidFill>
                          <a:latin typeface="Broadway" pitchFamily="82" charset="0"/>
                        </a:rPr>
                        <a:t>So</a:t>
                      </a:r>
                      <a:r>
                        <a:rPr lang="en-US" sz="2400" baseline="0" dirty="0" smtClean="0">
                          <a:solidFill>
                            <a:srgbClr val="FF99FF"/>
                          </a:solidFill>
                          <a:latin typeface="Broadway" pitchFamily="82" charset="0"/>
                        </a:rPr>
                        <a:t>n</a:t>
                      </a:r>
                      <a:endParaRPr lang="en-US" sz="2400" dirty="0">
                        <a:solidFill>
                          <a:srgbClr val="FF99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  <a:latin typeface="Broadway" pitchFamily="82" charset="0"/>
              </a:rPr>
              <a:t>Gustar</a:t>
            </a:r>
            <a:endParaRPr lang="en-US" dirty="0">
              <a:solidFill>
                <a:schemeClr val="tx2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  <a:latin typeface="Broadway" pitchFamily="82" charset="0"/>
              </a:rPr>
              <a:t>Gustar</a:t>
            </a:r>
            <a:r>
              <a:rPr lang="en-US" dirty="0" smtClean="0">
                <a:solidFill>
                  <a:schemeClr val="tx2"/>
                </a:solidFill>
                <a:latin typeface="Broadway" pitchFamily="82" charset="0"/>
              </a:rPr>
              <a:t> – </a:t>
            </a:r>
          </a:p>
          <a:p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  <a:p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  <a:p>
            <a:pPr>
              <a:buNone/>
            </a:pPr>
            <a:endParaRPr lang="en-US" dirty="0" smtClean="0">
              <a:solidFill>
                <a:schemeClr val="tx2"/>
              </a:solidFill>
              <a:latin typeface="Broadway" pitchFamily="82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00200" y="2514600"/>
          <a:ext cx="6096000" cy="13716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Me </a:t>
                      </a:r>
                      <a:r>
                        <a:rPr lang="en-US" sz="2400" dirty="0" err="1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Gusta</a:t>
                      </a:r>
                      <a:endParaRPr lang="en-US" sz="2400" dirty="0">
                        <a:solidFill>
                          <a:schemeClr val="tx2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Nos</a:t>
                      </a:r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Gusta</a:t>
                      </a:r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(n)</a:t>
                      </a:r>
                      <a:endParaRPr lang="en-US" sz="2400" dirty="0">
                        <a:solidFill>
                          <a:schemeClr val="tx2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Te </a:t>
                      </a:r>
                      <a:r>
                        <a:rPr lang="en-US" sz="2400" dirty="0" err="1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Gusta</a:t>
                      </a:r>
                      <a:endParaRPr lang="en-US" sz="2400" dirty="0">
                        <a:solidFill>
                          <a:schemeClr val="tx2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tx2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Le </a:t>
                      </a:r>
                      <a:r>
                        <a:rPr lang="en-US" sz="2400" dirty="0" err="1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Gusta</a:t>
                      </a:r>
                      <a:endParaRPr lang="en-US" sz="2400" dirty="0">
                        <a:solidFill>
                          <a:schemeClr val="tx2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Les </a:t>
                      </a:r>
                      <a:r>
                        <a:rPr lang="en-US" sz="2400" dirty="0" err="1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Gusta</a:t>
                      </a:r>
                      <a:r>
                        <a:rPr lang="en-US" sz="2400" dirty="0" smtClean="0">
                          <a:solidFill>
                            <a:schemeClr val="tx2"/>
                          </a:solidFill>
                          <a:latin typeface="Broadway" pitchFamily="82" charset="0"/>
                        </a:rPr>
                        <a:t>(n)</a:t>
                      </a:r>
                      <a:endParaRPr lang="en-US" sz="2400" dirty="0">
                        <a:solidFill>
                          <a:schemeClr val="tx2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  <a:latin typeface="Broadway" pitchFamily="82" charset="0"/>
              </a:rPr>
              <a:t>Tener</a:t>
            </a:r>
            <a:endParaRPr lang="en-US" dirty="0">
              <a:solidFill>
                <a:srgbClr val="00B050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  <a:latin typeface="Broadway" pitchFamily="82" charset="0"/>
              </a:rPr>
              <a:t>Tener</a:t>
            </a:r>
            <a:r>
              <a:rPr lang="en-US" dirty="0" smtClean="0">
                <a:solidFill>
                  <a:srgbClr val="00B050"/>
                </a:solidFill>
                <a:latin typeface="Broadway" pitchFamily="82" charset="0"/>
              </a:rPr>
              <a:t> -</a:t>
            </a:r>
            <a:r>
              <a:rPr lang="en-US" dirty="0" smtClean="0">
                <a:latin typeface="Broadway" pitchFamily="82" charset="0"/>
              </a:rPr>
              <a:t> </a:t>
            </a:r>
            <a:endParaRPr lang="en-US" dirty="0" smtClean="0">
              <a:latin typeface="Broadway" pitchFamily="82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  <a:latin typeface="Broadway" pitchFamily="82" charset="0"/>
              </a:rPr>
              <a:t>Link:</a:t>
            </a:r>
            <a:r>
              <a:rPr lang="en-US" dirty="0" smtClean="0">
                <a:solidFill>
                  <a:schemeClr val="tx2"/>
                </a:solidFill>
                <a:latin typeface="Broadway" pitchFamily="82" charset="0"/>
                <a:hlinkClick r:id="rId3"/>
              </a:rPr>
              <a:t> http://www.youtube.com/watch?v=kXDWQygG2AE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7800" y="2438400"/>
          <a:ext cx="6096000" cy="1112520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Broadway" pitchFamily="82" charset="0"/>
                        </a:rPr>
                        <a:t>Tengo</a:t>
                      </a:r>
                      <a:endParaRPr lang="en-US" dirty="0"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Broadway" pitchFamily="82" charset="0"/>
                        </a:rPr>
                        <a:t>Tenemos</a:t>
                      </a:r>
                      <a:endParaRPr lang="en-US" dirty="0"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Broadway" pitchFamily="82" charset="0"/>
                        </a:rPr>
                        <a:t>Tienes</a:t>
                      </a:r>
                      <a:endParaRPr lang="en-US" dirty="0"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Broadway" pitchFamily="82" charset="0"/>
                        </a:rPr>
                        <a:t>Tiene</a:t>
                      </a:r>
                      <a:endParaRPr lang="en-US" dirty="0"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Broadway" pitchFamily="82" charset="0"/>
                        </a:rPr>
                        <a:t>Tienen</a:t>
                      </a:r>
                      <a:r>
                        <a:rPr lang="en-US" dirty="0" smtClean="0">
                          <a:latin typeface="Broadway" pitchFamily="82" charset="0"/>
                        </a:rPr>
                        <a:t> </a:t>
                      </a:r>
                      <a:endParaRPr lang="en-US" dirty="0"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Ir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Ir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– 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Link: 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hlinkClick r:id="rId3"/>
              </a:rPr>
              <a:t>http</a:t>
            </a:r>
            <a:r>
              <a:rPr lang="en-US" dirty="0" smtClean="0">
                <a:solidFill>
                  <a:srgbClr val="FFFF00"/>
                </a:solidFill>
                <a:hlinkClick r:id="rId3"/>
              </a:rPr>
              <a:t>://</a:t>
            </a:r>
            <a:r>
              <a:rPr lang="en-US" dirty="0" smtClean="0">
                <a:solidFill>
                  <a:srgbClr val="FFFF00"/>
                </a:solidFill>
                <a:hlinkClick r:id="rId3"/>
              </a:rPr>
              <a:t>www.youtube.com/watch?v=8TD-0cclxvE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71600" y="2286000"/>
          <a:ext cx="6096000" cy="1199095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3048000"/>
                <a:gridCol w="3048000"/>
              </a:tblGrid>
              <a:tr h="467575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Voy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Vamos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322472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Vas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322472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Va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Van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5050"/>
                </a:solidFill>
                <a:latin typeface="Broadway" pitchFamily="82" charset="0"/>
              </a:rPr>
              <a:t>Estar</a:t>
            </a:r>
            <a:endParaRPr lang="en-US" dirty="0">
              <a:solidFill>
                <a:srgbClr val="FF5050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5050"/>
                </a:solidFill>
                <a:latin typeface="Broadway" pitchFamily="82" charset="0"/>
              </a:rPr>
              <a:t>Estar</a:t>
            </a:r>
            <a:r>
              <a:rPr lang="en-US" dirty="0" smtClean="0">
                <a:solidFill>
                  <a:srgbClr val="FF5050"/>
                </a:solidFill>
                <a:latin typeface="Broadway" pitchFamily="82" charset="0"/>
              </a:rPr>
              <a:t> </a:t>
            </a:r>
            <a:r>
              <a:rPr lang="en-US" dirty="0" smtClean="0">
                <a:solidFill>
                  <a:srgbClr val="FF5050"/>
                </a:solidFill>
                <a:latin typeface="Broadway" pitchFamily="82" charset="0"/>
              </a:rPr>
              <a:t>–</a:t>
            </a:r>
          </a:p>
          <a:p>
            <a:endParaRPr lang="en-US" dirty="0" smtClean="0">
              <a:solidFill>
                <a:srgbClr val="FF5050"/>
              </a:solidFill>
              <a:latin typeface="Broadway" pitchFamily="82" charset="0"/>
            </a:endParaRPr>
          </a:p>
          <a:p>
            <a:endParaRPr lang="en-US" dirty="0" smtClean="0">
              <a:solidFill>
                <a:srgbClr val="FF5050"/>
              </a:solidFill>
              <a:latin typeface="Broadway" pitchFamily="82" charset="0"/>
            </a:endParaRPr>
          </a:p>
          <a:p>
            <a:endParaRPr lang="en-US" dirty="0" smtClean="0">
              <a:solidFill>
                <a:srgbClr val="FF5050"/>
              </a:solidFill>
              <a:latin typeface="Broadway" pitchFamily="82" charset="0"/>
            </a:endParaRPr>
          </a:p>
          <a:p>
            <a:r>
              <a:rPr lang="en-US" dirty="0" smtClean="0">
                <a:solidFill>
                  <a:srgbClr val="FF5050"/>
                </a:solidFill>
                <a:latin typeface="Broadway" pitchFamily="82" charset="0"/>
              </a:rPr>
              <a:t>Link</a:t>
            </a:r>
            <a:r>
              <a:rPr lang="en-US" dirty="0" smtClean="0">
                <a:solidFill>
                  <a:srgbClr val="FF5050"/>
                </a:solidFill>
                <a:latin typeface="Broadway" pitchFamily="82" charset="0"/>
              </a:rPr>
              <a:t>: </a:t>
            </a:r>
            <a:r>
              <a:rPr lang="en-US" dirty="0" smtClean="0">
                <a:solidFill>
                  <a:srgbClr val="FF5050"/>
                </a:solidFill>
                <a:latin typeface="Broadway" pitchFamily="82" charset="0"/>
                <a:hlinkClick r:id="rId3"/>
              </a:rPr>
              <a:t>http://</a:t>
            </a:r>
            <a:r>
              <a:rPr lang="en-US" dirty="0" smtClean="0">
                <a:solidFill>
                  <a:srgbClr val="FF5050"/>
                </a:solidFill>
                <a:latin typeface="Broadway" pitchFamily="82" charset="0"/>
                <a:hlinkClick r:id="rId3"/>
              </a:rPr>
              <a:t>www.youtube.com/watch?v=Il-5ljFlpIc</a:t>
            </a:r>
            <a:r>
              <a:rPr lang="en-US" dirty="0" smtClean="0">
                <a:solidFill>
                  <a:srgbClr val="FF5050"/>
                </a:solidFill>
                <a:latin typeface="Broadway" pitchFamily="82" charset="0"/>
              </a:rPr>
              <a:t> </a:t>
            </a:r>
            <a:endParaRPr lang="en-US" dirty="0">
              <a:solidFill>
                <a:srgbClr val="FF5050"/>
              </a:solidFill>
              <a:latin typeface="Broadway" pitchFamily="82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7800" y="2590800"/>
          <a:ext cx="6096000" cy="11125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Estoy</a:t>
                      </a:r>
                      <a:endParaRPr lang="en-US" dirty="0">
                        <a:solidFill>
                          <a:srgbClr val="FF5050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Estamos</a:t>
                      </a:r>
                      <a:endParaRPr lang="en-US" dirty="0">
                        <a:solidFill>
                          <a:srgbClr val="FF5050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Estás</a:t>
                      </a:r>
                      <a:endParaRPr lang="en-US" dirty="0">
                        <a:solidFill>
                          <a:srgbClr val="FF5050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5050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Está</a:t>
                      </a:r>
                      <a:endParaRPr lang="en-US" dirty="0">
                        <a:solidFill>
                          <a:srgbClr val="FF5050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Están</a:t>
                      </a:r>
                      <a:endParaRPr lang="en-US" dirty="0">
                        <a:solidFill>
                          <a:srgbClr val="FF5050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Broadway" pitchFamily="82" charset="0"/>
              </a:rPr>
              <a:t>Hay</a:t>
            </a:r>
            <a:endParaRPr lang="en-US" dirty="0">
              <a:solidFill>
                <a:srgbClr val="00B0F0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Broadway" pitchFamily="82" charset="0"/>
              </a:rPr>
              <a:t>Hay - </a:t>
            </a:r>
            <a:endParaRPr lang="en-US" dirty="0">
              <a:solidFill>
                <a:srgbClr val="00B0F0"/>
              </a:solidFill>
              <a:latin typeface="Broadway" pitchFamily="82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95400" y="2590800"/>
          <a:ext cx="6096000" cy="137160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3048000"/>
                <a:gridCol w="3048000"/>
              </a:tblGrid>
              <a:tr h="453006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66CCFF"/>
                          </a:solidFill>
                          <a:latin typeface="Broadway" pitchFamily="82" charset="0"/>
                        </a:rPr>
                        <a:t>Hay</a:t>
                      </a:r>
                      <a:endParaRPr lang="en-US" dirty="0">
                        <a:solidFill>
                          <a:srgbClr val="66CC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66CCFF"/>
                          </a:solidFill>
                          <a:latin typeface="Broadway" pitchFamily="82" charset="0"/>
                        </a:rPr>
                        <a:t>Hay</a:t>
                      </a:r>
                      <a:endParaRPr lang="en-US" dirty="0">
                        <a:solidFill>
                          <a:srgbClr val="66CC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459297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66CCFF"/>
                          </a:solidFill>
                          <a:latin typeface="Broadway" pitchFamily="82" charset="0"/>
                        </a:rPr>
                        <a:t>Hay</a:t>
                      </a:r>
                      <a:endParaRPr lang="en-US" dirty="0">
                        <a:solidFill>
                          <a:srgbClr val="66CC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solidFill>
                          <a:srgbClr val="66CC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  <a:tr h="459297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66CCFF"/>
                          </a:solidFill>
                          <a:latin typeface="Broadway" pitchFamily="82" charset="0"/>
                        </a:rPr>
                        <a:t>Hay</a:t>
                      </a:r>
                      <a:endParaRPr lang="en-US" dirty="0">
                        <a:solidFill>
                          <a:srgbClr val="66CC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66CCFF"/>
                          </a:solidFill>
                          <a:latin typeface="Broadway" pitchFamily="82" charset="0"/>
                        </a:rPr>
                        <a:t>Hay</a:t>
                      </a:r>
                      <a:endParaRPr lang="en-US" dirty="0">
                        <a:solidFill>
                          <a:srgbClr val="66CCFF"/>
                        </a:solidFill>
                        <a:latin typeface="Broadway" pitchFamily="8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166</Words>
  <Application>Microsoft Office PowerPoint</Application>
  <PresentationFormat>On-screen Show (4:3)</PresentationFormat>
  <Paragraphs>100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Spanish Project</vt:lpstr>
      <vt:lpstr>Conjugating Regular Verbs</vt:lpstr>
      <vt:lpstr>Conjugating regular verbs (cont.)</vt:lpstr>
      <vt:lpstr>Ser </vt:lpstr>
      <vt:lpstr>Gustar</vt:lpstr>
      <vt:lpstr>Tener</vt:lpstr>
      <vt:lpstr>Ir</vt:lpstr>
      <vt:lpstr>Estar</vt:lpstr>
      <vt:lpstr>Hay</vt:lpstr>
      <vt:lpstr>Venir</vt:lpstr>
      <vt:lpstr>Slide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Spanish Project</dc:title>
  <dc:creator>library18</dc:creator>
  <cp:lastModifiedBy>library18</cp:lastModifiedBy>
  <cp:revision>9</cp:revision>
  <dcterms:created xsi:type="dcterms:W3CDTF">2012-11-29T14:04:28Z</dcterms:created>
  <dcterms:modified xsi:type="dcterms:W3CDTF">2012-12-10T14:45:07Z</dcterms:modified>
</cp:coreProperties>
</file>